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0"/>
  </p:notesMasterIdLst>
  <p:sldIdLst>
    <p:sldId id="257" r:id="rId2"/>
    <p:sldId id="261" r:id="rId3"/>
    <p:sldId id="262" r:id="rId4"/>
    <p:sldId id="265" r:id="rId5"/>
    <p:sldId id="266" r:id="rId6"/>
    <p:sldId id="267" r:id="rId7"/>
    <p:sldId id="260" r:id="rId8"/>
    <p:sldId id="27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21"/>
    <a:srgbClr val="23CA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02BBE-C0FC-4D40-AA9A-1170F6B5FE3E}" type="datetimeFigureOut">
              <a:rPr kumimoji="1" lang="ja-JP" altLang="en-US" smtClean="0"/>
              <a:t>2025/5/30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E2968-53F7-4567-B232-C56EBDA0DA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6732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E2968-53F7-4567-B232-C56EBDA0DAA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8326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E2968-53F7-4567-B232-C56EBDA0DAA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8480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4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2" y="1449147"/>
            <a:ext cx="10572000" cy="2971051"/>
          </a:xfrm>
        </p:spPr>
        <p:txBody>
          <a:bodyPr/>
          <a:lstStyle>
            <a:lvl1pPr>
              <a:defRPr sz="540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2" y="5280848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1ECB-BFFF-42AD-AE69-3199B9579AE4}" type="datetimeFigureOut">
              <a:rPr kumimoji="1" lang="ja-JP" altLang="en-US" smtClean="0"/>
              <a:t>2025/5/30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4ED0B-0731-4DE6-BDE8-9648C43932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9567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9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6" indent="0">
              <a:buNone/>
              <a:defRPr sz="1200"/>
            </a:lvl2pPr>
            <a:lvl3pPr marL="914411" indent="0">
              <a:buNone/>
              <a:defRPr sz="1001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1ECB-BFFF-42AD-AE69-3199B9579AE4}" type="datetimeFigureOut">
              <a:rPr kumimoji="1" lang="ja-JP" altLang="en-US" smtClean="0"/>
              <a:t>2025/5/30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4ED0B-0731-4DE6-BDE8-9648C43932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5408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8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6" y="1238502"/>
            <a:ext cx="5893840" cy="2645912"/>
          </a:xfrm>
        </p:spPr>
        <p:txBody>
          <a:bodyPr anchor="b"/>
          <a:lstStyle>
            <a:lvl1pPr algn="l">
              <a:defRPr sz="4201" b="1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2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1">
                <a:solidFill>
                  <a:schemeClr val="tx1"/>
                </a:solidFill>
              </a:defRPr>
            </a:lvl1pPr>
            <a:lvl2pPr marL="457206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7"/>
            <a:ext cx="3810002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1ECB-BFFF-42AD-AE69-3199B9579AE4}" type="datetimeFigureOut">
              <a:rPr kumimoji="1" lang="ja-JP" altLang="en-US" smtClean="0"/>
              <a:t>2025/5/30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4ED0B-0731-4DE6-BDE8-9648C43932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5619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5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90" y="2435958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1" y="2286001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1ECB-BFFF-42AD-AE69-3199B9579AE4}" type="datetimeFigureOut">
              <a:rPr kumimoji="1" lang="ja-JP" altLang="en-US" smtClean="0"/>
              <a:t>2025/5/30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4ED0B-0731-4DE6-BDE8-9648C43932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7197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1ECB-BFFF-42AD-AE69-3199B9579AE4}" type="datetimeFigureOut">
              <a:rPr kumimoji="1" lang="ja-JP" altLang="en-US" smtClean="0"/>
              <a:t>2025/5/30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4ED0B-0731-4DE6-BDE8-9648C43932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35315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3" y="446089"/>
            <a:ext cx="4522348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1" y="586171"/>
            <a:ext cx="2494791" cy="51347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2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1ECB-BFFF-42AD-AE69-3199B9579AE4}" type="datetimeFigureOut">
              <a:rPr kumimoji="1" lang="ja-JP" altLang="en-US" smtClean="0"/>
              <a:t>2025/5/30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4ED0B-0731-4DE6-BDE8-9648C43932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8118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1" y="447188"/>
            <a:ext cx="10571998" cy="9704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1" y="2222288"/>
            <a:ext cx="10554574" cy="363651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1ECB-BFFF-42AD-AE69-3199B9579AE4}" type="datetimeFigureOut">
              <a:rPr kumimoji="1" lang="ja-JP" altLang="en-US" smtClean="0"/>
              <a:t>2025/5/30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4ED0B-0731-4DE6-BDE8-9648C43932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2851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2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9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9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1">
                <a:solidFill>
                  <a:schemeClr val="tx1"/>
                </a:solidFill>
              </a:defRPr>
            </a:lvl1pPr>
            <a:lvl2pPr marL="457206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1ECB-BFFF-42AD-AE69-3199B9579AE4}" type="datetimeFigureOut">
              <a:rPr kumimoji="1" lang="ja-JP" altLang="en-US" smtClean="0"/>
              <a:t>2025/5/30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4ED0B-0731-4DE6-BDE8-9648C43932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0001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3" y="2222287"/>
            <a:ext cx="5185874" cy="3638763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6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1ECB-BFFF-42AD-AE69-3199B9579AE4}" type="datetimeFigureOut">
              <a:rPr kumimoji="1" lang="ja-JP" altLang="en-US" smtClean="0"/>
              <a:t>2025/5/30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4ED0B-0731-4DE6-BDE8-9648C43932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0038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30" y="2174875"/>
            <a:ext cx="518985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9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6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6" y="2751139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1ECB-BFFF-42AD-AE69-3199B9579AE4}" type="datetimeFigureOut">
              <a:rPr kumimoji="1" lang="ja-JP" altLang="en-US" smtClean="0"/>
              <a:t>2025/5/30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4ED0B-0731-4DE6-BDE8-9648C43932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017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1ECB-BFFF-42AD-AE69-3199B9579AE4}" type="datetimeFigureOut">
              <a:rPr kumimoji="1" lang="ja-JP" altLang="en-US" smtClean="0"/>
              <a:t>2025/5/30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4ED0B-0731-4DE6-BDE8-9648C43932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853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1ECB-BFFF-42AD-AE69-3199B9579AE4}" type="datetimeFigureOut">
              <a:rPr kumimoji="1" lang="ja-JP" altLang="en-US" smtClean="0"/>
              <a:t>2025/5/30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4ED0B-0731-4DE6-BDE8-9648C43932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9640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3" y="446088"/>
            <a:ext cx="3547532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3" y="446088"/>
            <a:ext cx="3547532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4" y="446089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3" y="2260739"/>
            <a:ext cx="3547532" cy="3600311"/>
          </a:xfrm>
        </p:spPr>
        <p:txBody>
          <a:bodyPr/>
          <a:lstStyle>
            <a:lvl1pPr marL="0" indent="0">
              <a:buNone/>
              <a:defRPr sz="1401"/>
            </a:lvl1pPr>
            <a:lvl2pPr marL="457206" indent="0">
              <a:buNone/>
              <a:defRPr sz="1200"/>
            </a:lvl2pPr>
            <a:lvl3pPr marL="914411" indent="0">
              <a:buNone/>
              <a:defRPr sz="1001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1ECB-BFFF-42AD-AE69-3199B9579AE4}" type="datetimeFigureOut">
              <a:rPr kumimoji="1" lang="ja-JP" altLang="en-US" smtClean="0"/>
              <a:t>2025/5/30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4ED0B-0731-4DE6-BDE8-9648C43932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452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7" y="727523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8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1"/>
            </a:lvl1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7" y="2344685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6" indent="0">
              <a:buNone/>
              <a:defRPr sz="1200"/>
            </a:lvl2pPr>
            <a:lvl3pPr marL="914411" indent="0">
              <a:buNone/>
              <a:defRPr sz="1001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2" y="6041363"/>
            <a:ext cx="976878" cy="365125"/>
          </a:xfrm>
        </p:spPr>
        <p:txBody>
          <a:bodyPr/>
          <a:lstStyle/>
          <a:p>
            <a:fld id="{79281ECB-BFFF-42AD-AE69-3199B9579AE4}" type="datetimeFigureOut">
              <a:rPr kumimoji="1" lang="ja-JP" altLang="en-US" smtClean="0"/>
              <a:t>2025/5/30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7" y="6041363"/>
            <a:ext cx="3295413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90" y="5915888"/>
            <a:ext cx="1062155" cy="490599"/>
          </a:xfrm>
        </p:spPr>
        <p:txBody>
          <a:bodyPr/>
          <a:lstStyle/>
          <a:p>
            <a:fld id="{3B84ED0B-0731-4DE6-BDE8-9648C43932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3554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1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2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5" y="6041363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7" y="6041363"/>
            <a:ext cx="134370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9281ECB-BFFF-42AD-AE69-3199B9579AE4}" type="datetimeFigureOut">
              <a:rPr kumimoji="1" lang="ja-JP" altLang="en-US" smtClean="0"/>
              <a:t>2025/5/30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2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B84ED0B-0731-4DE6-BDE8-9648C43932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3018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l" defTabSz="457206" rtl="0" eaLnBrk="1" latinLnBrk="0" hangingPunct="1">
        <a:spcBef>
          <a:spcPct val="0"/>
        </a:spcBef>
        <a:buNone/>
        <a:defRPr kumimoji="1"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4" indent="-342904" algn="l" defTabSz="457206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9" indent="-285753" algn="l" defTabSz="457206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457206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kumimoji="1"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457206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457206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30" indent="-228604" algn="l" defTabSz="457206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35" indent="-228604" algn="l" defTabSz="457206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40" indent="-228604" algn="l" defTabSz="457206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45" indent="-228604" algn="l" defTabSz="457206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6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457206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457206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457206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457206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457206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457206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457206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457206" rtl="0" eaLnBrk="1" latinLnBrk="0" hangingPunct="1">
        <a:defRPr kumimoji="1"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9D8E0-C33E-DC85-5D82-769D97021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9A1043C-907A-7252-3A7B-05C1AF95490E}"/>
              </a:ext>
            </a:extLst>
          </p:cNvPr>
          <p:cNvSpPr txBox="1"/>
          <p:nvPr/>
        </p:nvSpPr>
        <p:spPr>
          <a:xfrm>
            <a:off x="9066652" y="5997682"/>
            <a:ext cx="2983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氏名：大竹熙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7465B88-C6F3-BA03-F6BD-75DF4CA286D7}"/>
              </a:ext>
            </a:extLst>
          </p:cNvPr>
          <p:cNvSpPr txBox="1"/>
          <p:nvPr/>
        </p:nvSpPr>
        <p:spPr>
          <a:xfrm>
            <a:off x="39165" y="1383059"/>
            <a:ext cx="12113671" cy="2400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5001" spc="-2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ポートフォリオ</a:t>
            </a:r>
            <a:endParaRPr kumimoji="1" lang="en-US" altLang="ja-JP" sz="15001" spc="-20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FA090C8-B3D1-F6C2-87DF-F909A7B9BB63}"/>
              </a:ext>
            </a:extLst>
          </p:cNvPr>
          <p:cNvSpPr txBox="1"/>
          <p:nvPr/>
        </p:nvSpPr>
        <p:spPr>
          <a:xfrm>
            <a:off x="393289" y="5997681"/>
            <a:ext cx="2521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年齢：</a:t>
            </a:r>
            <a:r>
              <a:rPr kumimoji="1" lang="en-US" altLang="ja-JP" sz="36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20</a:t>
            </a:r>
            <a:r>
              <a:rPr kumimoji="1" lang="ja-JP" altLang="en-US" sz="36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歳</a:t>
            </a:r>
            <a:endParaRPr kumimoji="1" lang="en-US" altLang="ja-JP" sz="36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90E63E8-C43E-AF64-8DD6-84E8E5FC5AD4}"/>
              </a:ext>
            </a:extLst>
          </p:cNvPr>
          <p:cNvSpPr txBox="1"/>
          <p:nvPr/>
        </p:nvSpPr>
        <p:spPr>
          <a:xfrm>
            <a:off x="393293" y="5158884"/>
            <a:ext cx="1204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出身校：専門学校北海道サイバークリエイターズ大学校</a:t>
            </a:r>
            <a:endParaRPr kumimoji="1" lang="en-US" altLang="ja-JP" sz="3600" dirty="0">
              <a:latin typeface="HG創英角ｺﾞｼｯｸUB" panose="020B0909000000000000" pitchFamily="49" charset="-128"/>
              <a:ea typeface="HG創英角ｺﾞｼｯｸUB" panose="020B09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3399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DD49FB8-29A3-FC38-8A93-247272CF6F15}"/>
              </a:ext>
            </a:extLst>
          </p:cNvPr>
          <p:cNvSpPr/>
          <p:nvPr/>
        </p:nvSpPr>
        <p:spPr>
          <a:xfrm>
            <a:off x="267985" y="2415179"/>
            <a:ext cx="11656041" cy="41476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E833241-2921-F7BD-B2BB-F481B261F0BF}"/>
              </a:ext>
            </a:extLst>
          </p:cNvPr>
          <p:cNvSpPr txBox="1"/>
          <p:nvPr/>
        </p:nvSpPr>
        <p:spPr>
          <a:xfrm>
            <a:off x="414400" y="378541"/>
            <a:ext cx="54947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所有スキル</a:t>
            </a:r>
          </a:p>
        </p:txBody>
      </p:sp>
      <p:pic>
        <p:nvPicPr>
          <p:cNvPr id="6" name="図 5" descr="アイコ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013464E-D204-6E4B-A38D-6A615E04F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1" t="8426" r="27905" b="10025"/>
          <a:stretch/>
        </p:blipFill>
        <p:spPr>
          <a:xfrm>
            <a:off x="414400" y="3813720"/>
            <a:ext cx="1502510" cy="156811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DCEB699-E3E3-940E-C77B-41B6A9087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00" y="2451468"/>
            <a:ext cx="1502510" cy="1502510"/>
          </a:xfrm>
          <a:prstGeom prst="rect">
            <a:avLst/>
          </a:prstGeom>
        </p:spPr>
      </p:pic>
      <p:pic>
        <p:nvPicPr>
          <p:cNvPr id="14" name="図 13" descr="アイコ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356831C-23E6-CF78-6CB5-202365AC8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168" y="4008140"/>
            <a:ext cx="1365755" cy="13736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F988B8F-2A31-9199-503C-55889E049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708" y="5771300"/>
            <a:ext cx="660462" cy="78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D50DEC-2F29-75ED-D428-533CC92BE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089" y="5792185"/>
            <a:ext cx="657262" cy="76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76801DF-EB4D-D0D5-CD01-DD006A524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782" y="5421266"/>
            <a:ext cx="588220" cy="57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図 23" descr="アイコ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1F11353-2895-2F3D-7C46-37B43864AB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377" y="2591147"/>
            <a:ext cx="1337435" cy="1337435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D236BF1-0758-6D6B-8ED8-F08042E9B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21" y="5374768"/>
            <a:ext cx="1205876" cy="119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BC4843D-3BDC-A8A7-FB4C-C46A8C34E19F}"/>
              </a:ext>
            </a:extLst>
          </p:cNvPr>
          <p:cNvSpPr txBox="1"/>
          <p:nvPr/>
        </p:nvSpPr>
        <p:spPr>
          <a:xfrm>
            <a:off x="1916915" y="2799882"/>
            <a:ext cx="3150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★★★☆☆</a:t>
            </a:r>
            <a:endParaRPr kumimoji="1" lang="en-US" altLang="ja-JP" sz="4400" dirty="0">
              <a:solidFill>
                <a:schemeClr val="bg1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A1E1220-4582-F204-E5EF-E6714BCAAF03}"/>
              </a:ext>
            </a:extLst>
          </p:cNvPr>
          <p:cNvSpPr txBox="1"/>
          <p:nvPr/>
        </p:nvSpPr>
        <p:spPr>
          <a:xfrm>
            <a:off x="1916915" y="4162134"/>
            <a:ext cx="3150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★★★★☆</a:t>
            </a:r>
            <a:endParaRPr kumimoji="1" lang="en-US" altLang="ja-JP" sz="4400" dirty="0">
              <a:solidFill>
                <a:schemeClr val="bg1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58F8C70-54FA-33D0-9EAD-4FDEB3C0A90E}"/>
              </a:ext>
            </a:extLst>
          </p:cNvPr>
          <p:cNvSpPr txBox="1">
            <a:spLocks/>
          </p:cNvSpPr>
          <p:nvPr/>
        </p:nvSpPr>
        <p:spPr>
          <a:xfrm>
            <a:off x="7613105" y="2822988"/>
            <a:ext cx="3150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★★☆☆☆</a:t>
            </a:r>
            <a:endParaRPr kumimoji="1" lang="en-US" altLang="ja-JP" sz="4400" dirty="0">
              <a:solidFill>
                <a:schemeClr val="bg1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1298A15-38B4-20CC-585A-297F139AFFA4}"/>
              </a:ext>
            </a:extLst>
          </p:cNvPr>
          <p:cNvSpPr txBox="1"/>
          <p:nvPr/>
        </p:nvSpPr>
        <p:spPr>
          <a:xfrm>
            <a:off x="7613105" y="4213055"/>
            <a:ext cx="3150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★★☆☆☆</a:t>
            </a:r>
            <a:endParaRPr kumimoji="1" lang="en-US" altLang="ja-JP" sz="4400" dirty="0">
              <a:solidFill>
                <a:schemeClr val="bg1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953D994-BD80-7F7E-6F30-023DBC6C8522}"/>
              </a:ext>
            </a:extLst>
          </p:cNvPr>
          <p:cNvSpPr txBox="1"/>
          <p:nvPr/>
        </p:nvSpPr>
        <p:spPr>
          <a:xfrm>
            <a:off x="1916913" y="5512764"/>
            <a:ext cx="3150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★★☆☆☆</a:t>
            </a:r>
            <a:endParaRPr kumimoji="1" lang="en-US" altLang="ja-JP" sz="4400" dirty="0">
              <a:solidFill>
                <a:schemeClr val="bg1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0251A25-8898-21CE-EC43-9B996DF4AF50}"/>
              </a:ext>
            </a:extLst>
          </p:cNvPr>
          <p:cNvSpPr txBox="1"/>
          <p:nvPr/>
        </p:nvSpPr>
        <p:spPr>
          <a:xfrm>
            <a:off x="7613105" y="5505928"/>
            <a:ext cx="3150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★★☆☆☆</a:t>
            </a:r>
            <a:endParaRPr kumimoji="1" lang="en-US" altLang="ja-JP" sz="4400" dirty="0">
              <a:solidFill>
                <a:schemeClr val="bg1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3E9ADD6-4868-3014-994F-D11466742F5F}"/>
              </a:ext>
            </a:extLst>
          </p:cNvPr>
          <p:cNvSpPr txBox="1"/>
          <p:nvPr/>
        </p:nvSpPr>
        <p:spPr>
          <a:xfrm>
            <a:off x="9698492" y="1183972"/>
            <a:ext cx="2493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HG創英角ｺﾞｼｯｸUB" panose="020B0909000000000000" pitchFamily="49" charset="-128"/>
                <a:ea typeface="HG創英角ｺﾞｼｯｸUB" panose="020B0909000000000000" pitchFamily="49" charset="-128"/>
              </a:rPr>
              <a:t>★＝習得度</a:t>
            </a:r>
          </a:p>
        </p:txBody>
      </p:sp>
    </p:spTree>
    <p:extLst>
      <p:ext uri="{BB962C8B-B14F-4D97-AF65-F5344CB8AC3E}">
        <p14:creationId xmlns:p14="http://schemas.microsoft.com/office/powerpoint/2010/main" val="2065743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F4CA7E5-FB77-F990-1A13-CBEB30C5FABF}"/>
              </a:ext>
            </a:extLst>
          </p:cNvPr>
          <p:cNvSpPr/>
          <p:nvPr/>
        </p:nvSpPr>
        <p:spPr>
          <a:xfrm>
            <a:off x="0" y="1622325"/>
            <a:ext cx="12192000" cy="52356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1" dirty="0"/>
          </a:p>
        </p:txBody>
      </p:sp>
      <p:pic>
        <p:nvPicPr>
          <p:cNvPr id="22" name="図 21" descr="背景パター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7CC1A36-EADE-123C-C4B0-EC35B6AA9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590" y="1788058"/>
            <a:ext cx="4316487" cy="219870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727C506-649F-8699-B850-98E7454DAC9B}"/>
              </a:ext>
            </a:extLst>
          </p:cNvPr>
          <p:cNvSpPr txBox="1"/>
          <p:nvPr/>
        </p:nvSpPr>
        <p:spPr>
          <a:xfrm>
            <a:off x="361745" y="452181"/>
            <a:ext cx="11092841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1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今まで制作してきたゲーム：</a:t>
            </a:r>
            <a:r>
              <a:rPr kumimoji="1" lang="en-US" altLang="ja-JP" sz="5401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2</a:t>
            </a:r>
            <a:r>
              <a:rPr kumimoji="1" lang="ja-JP" altLang="en-US" sz="5401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年次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561BA3-F746-3710-5A56-98B51AC790D1}"/>
              </a:ext>
            </a:extLst>
          </p:cNvPr>
          <p:cNvSpPr txBox="1"/>
          <p:nvPr/>
        </p:nvSpPr>
        <p:spPr>
          <a:xfrm>
            <a:off x="189923" y="1622325"/>
            <a:ext cx="8178573" cy="5147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2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▶作品名：</a:t>
            </a:r>
            <a:r>
              <a:rPr kumimoji="1" lang="en-US" altLang="ja-JP" sz="32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NEON </a:t>
            </a:r>
            <a:r>
              <a:rPr kumimoji="1" lang="en-US" altLang="ja-JP" sz="3200" dirty="0" err="1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RUNNERⅡ</a:t>
            </a:r>
            <a:endParaRPr kumimoji="1" lang="en-US" altLang="ja-JP" sz="3200" dirty="0">
              <a:solidFill>
                <a:schemeClr val="bg1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2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▶ジャンル：</a:t>
            </a:r>
            <a:r>
              <a:rPr kumimoji="1" lang="en-US" altLang="ja-JP" sz="32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3D</a:t>
            </a:r>
            <a:r>
              <a:rPr kumimoji="1" lang="ja-JP" altLang="en-US" sz="32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アクション</a:t>
            </a:r>
            <a:endParaRPr kumimoji="1" lang="en-US" altLang="ja-JP" sz="3200" dirty="0">
              <a:solidFill>
                <a:schemeClr val="bg1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2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▶制作期間：</a:t>
            </a:r>
            <a:r>
              <a:rPr kumimoji="1" lang="en-US" altLang="ja-JP" sz="32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3</a:t>
            </a:r>
            <a:r>
              <a:rPr kumimoji="1" lang="ja-JP" altLang="en-US" sz="32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か月間</a:t>
            </a:r>
            <a:endParaRPr kumimoji="1" lang="en-US" altLang="ja-JP" sz="3200" dirty="0">
              <a:solidFill>
                <a:schemeClr val="bg1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2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▶開発環境：</a:t>
            </a:r>
            <a:r>
              <a:rPr kumimoji="1" lang="en-US" altLang="ja-JP" sz="32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DirectX9</a:t>
            </a:r>
            <a:r>
              <a:rPr kumimoji="1" lang="ja-JP" altLang="en-US" sz="32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、</a:t>
            </a:r>
            <a:r>
              <a:rPr kumimoji="1" lang="en-US" altLang="ja-JP" sz="32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Visual Studio 2019</a:t>
            </a:r>
          </a:p>
          <a:p>
            <a:pPr>
              <a:lnSpc>
                <a:spcPct val="150000"/>
              </a:lnSpc>
            </a:pPr>
            <a:r>
              <a:rPr kumimoji="1" lang="ja-JP" altLang="en-US" sz="32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▶開発人数：プログラマー</a:t>
            </a:r>
            <a:r>
              <a:rPr kumimoji="1" lang="en-US" altLang="ja-JP" sz="32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1</a:t>
            </a:r>
            <a:r>
              <a:rPr kumimoji="1" lang="ja-JP" altLang="en-US" sz="32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人</a:t>
            </a:r>
            <a:endParaRPr kumimoji="1" lang="en-US" altLang="ja-JP" sz="3200" dirty="0">
              <a:solidFill>
                <a:schemeClr val="bg1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2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▶操作デバイス：キーボード</a:t>
            </a:r>
            <a:r>
              <a:rPr kumimoji="1" lang="en-US" altLang="ja-JP" sz="32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/</a:t>
            </a:r>
            <a:r>
              <a:rPr kumimoji="1" lang="ja-JP" altLang="en-US" sz="32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ゲームパッド</a:t>
            </a:r>
            <a:endParaRPr kumimoji="1" lang="en-US" altLang="ja-JP" sz="3200" dirty="0">
              <a:solidFill>
                <a:schemeClr val="bg1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2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▶プレイ人数：</a:t>
            </a:r>
            <a:r>
              <a:rPr kumimoji="1" lang="en-US" altLang="ja-JP" sz="32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1</a:t>
            </a:r>
            <a:r>
              <a:rPr kumimoji="1" lang="ja-JP" altLang="en-US" sz="32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人</a:t>
            </a:r>
            <a:endParaRPr kumimoji="1" lang="en-US" altLang="ja-JP" sz="3200" dirty="0">
              <a:solidFill>
                <a:schemeClr val="bg1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1055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9264560-915E-4B60-35BA-86CF7289348D}"/>
              </a:ext>
            </a:extLst>
          </p:cNvPr>
          <p:cNvSpPr/>
          <p:nvPr/>
        </p:nvSpPr>
        <p:spPr>
          <a:xfrm>
            <a:off x="0" y="1622325"/>
            <a:ext cx="12192000" cy="52356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AA75F0E-5BBC-307F-2AAC-22F4B608F1A5}"/>
              </a:ext>
            </a:extLst>
          </p:cNvPr>
          <p:cNvSpPr txBox="1"/>
          <p:nvPr/>
        </p:nvSpPr>
        <p:spPr>
          <a:xfrm>
            <a:off x="361746" y="452181"/>
            <a:ext cx="7474316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1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アピールポイント①</a:t>
            </a:r>
          </a:p>
        </p:txBody>
      </p:sp>
      <p:pic>
        <p:nvPicPr>
          <p:cNvPr id="6" name="図 5" descr="コンピューターのスクリーンショッ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DD0E132-75D6-70CF-F343-DD8A776DD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36" y="2440764"/>
            <a:ext cx="6894460" cy="314810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F170357-F139-6C1E-6089-F7281C55D0C4}"/>
              </a:ext>
            </a:extLst>
          </p:cNvPr>
          <p:cNvSpPr txBox="1"/>
          <p:nvPr/>
        </p:nvSpPr>
        <p:spPr>
          <a:xfrm>
            <a:off x="133708" y="1634521"/>
            <a:ext cx="11924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配置ツールを作りオブジェクトの読み込めるように</a:t>
            </a:r>
          </a:p>
        </p:txBody>
      </p:sp>
      <p:pic>
        <p:nvPicPr>
          <p:cNvPr id="13" name="図 1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6527B76-E6F7-53AB-8109-740934256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064" y="2440764"/>
            <a:ext cx="3501676" cy="22158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図 15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D2B5383-EE2A-5D86-2D6B-228E5FF34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062" y="4773473"/>
            <a:ext cx="3501677" cy="192835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56D4274-05A9-D05E-6204-784051F775D8}"/>
              </a:ext>
            </a:extLst>
          </p:cNvPr>
          <p:cNvSpPr txBox="1"/>
          <p:nvPr/>
        </p:nvSpPr>
        <p:spPr>
          <a:xfrm>
            <a:off x="11026205" y="2723689"/>
            <a:ext cx="738664" cy="16500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8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↓実際の画面</a:t>
            </a:r>
          </a:p>
          <a:p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6079A88-00C1-0725-25B8-604A9FBB47FA}"/>
              </a:ext>
            </a:extLst>
          </p:cNvPr>
          <p:cNvSpPr txBox="1"/>
          <p:nvPr/>
        </p:nvSpPr>
        <p:spPr>
          <a:xfrm>
            <a:off x="11310877" y="4656639"/>
            <a:ext cx="430887" cy="22158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16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↓オブジェクトの生成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655782D-1D2B-74C6-E5A4-8B312414B56F}"/>
              </a:ext>
            </a:extLst>
          </p:cNvPr>
          <p:cNvSpPr txBox="1"/>
          <p:nvPr/>
        </p:nvSpPr>
        <p:spPr>
          <a:xfrm>
            <a:off x="450236" y="5705697"/>
            <a:ext cx="65699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「＿」で区切ることで見やすくし機能を追加しやすくしました</a:t>
            </a:r>
          </a:p>
        </p:txBody>
      </p:sp>
    </p:spTree>
    <p:extLst>
      <p:ext uri="{BB962C8B-B14F-4D97-AF65-F5344CB8AC3E}">
        <p14:creationId xmlns:p14="http://schemas.microsoft.com/office/powerpoint/2010/main" val="3140971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F8A62-5987-E477-3623-CB4B46221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7C1AD5D-7B1D-EE9D-70D5-32A1E2A95505}"/>
              </a:ext>
            </a:extLst>
          </p:cNvPr>
          <p:cNvSpPr txBox="1"/>
          <p:nvPr/>
        </p:nvSpPr>
        <p:spPr>
          <a:xfrm>
            <a:off x="348246" y="439675"/>
            <a:ext cx="7474316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1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アピールポイント②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35AFC87-A6AC-B34E-3677-63C428CDC061}"/>
              </a:ext>
            </a:extLst>
          </p:cNvPr>
          <p:cNvSpPr/>
          <p:nvPr/>
        </p:nvSpPr>
        <p:spPr>
          <a:xfrm>
            <a:off x="0" y="1632157"/>
            <a:ext cx="12192000" cy="52356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1" dirty="0"/>
          </a:p>
        </p:txBody>
      </p:sp>
      <p:pic>
        <p:nvPicPr>
          <p:cNvPr id="6" name="図 5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0B1B8E7-D187-D675-B28A-B9A4A6718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59" y="2502795"/>
            <a:ext cx="4586260" cy="3243515"/>
          </a:xfrm>
          <a:prstGeom prst="rect">
            <a:avLst/>
          </a:prstGeom>
          <a:ln w="38100">
            <a:noFill/>
          </a:ln>
        </p:spPr>
      </p:pic>
      <p:pic>
        <p:nvPicPr>
          <p:cNvPr id="4" name="図 3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1FBBAAC-6ED0-9815-ED2A-8AB286B75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668" y="3383265"/>
            <a:ext cx="4563537" cy="324351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2178224-CBF6-4242-E756-E4AA1D23C58B}"/>
              </a:ext>
            </a:extLst>
          </p:cNvPr>
          <p:cNvSpPr txBox="1"/>
          <p:nvPr/>
        </p:nvSpPr>
        <p:spPr>
          <a:xfrm>
            <a:off x="361746" y="1700981"/>
            <a:ext cx="6687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モデルとテクスチャの一括管理</a:t>
            </a:r>
          </a:p>
        </p:txBody>
      </p:sp>
      <p:pic>
        <p:nvPicPr>
          <p:cNvPr id="10" name="図 9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2EA167A-8ED8-5F5F-13F6-CD70EBC5C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983" y="2660750"/>
            <a:ext cx="4563537" cy="1192482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7714ABA-013C-FC01-E3C7-0E489EC08E45}"/>
              </a:ext>
            </a:extLst>
          </p:cNvPr>
          <p:cNvSpPr txBox="1"/>
          <p:nvPr/>
        </p:nvSpPr>
        <p:spPr>
          <a:xfrm>
            <a:off x="7249243" y="2260640"/>
            <a:ext cx="285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↓実際に使う際</a:t>
            </a:r>
          </a:p>
        </p:txBody>
      </p:sp>
      <p:pic>
        <p:nvPicPr>
          <p:cNvPr id="13" name="図 1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A68823E-BDA7-05CE-0784-5A1E09DED3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562" y="3964411"/>
            <a:ext cx="3504081" cy="279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95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95739-B551-F953-8A86-50FB2DD5F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097DB6D-9270-80F8-8CC5-FA6ABB4BBFBB}"/>
              </a:ext>
            </a:extLst>
          </p:cNvPr>
          <p:cNvSpPr txBox="1"/>
          <p:nvPr/>
        </p:nvSpPr>
        <p:spPr>
          <a:xfrm>
            <a:off x="361746" y="452181"/>
            <a:ext cx="7474316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1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アピールポイント③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A1B93DE-E90A-41C1-B74F-411E30519889}"/>
              </a:ext>
            </a:extLst>
          </p:cNvPr>
          <p:cNvSpPr/>
          <p:nvPr/>
        </p:nvSpPr>
        <p:spPr>
          <a:xfrm>
            <a:off x="0" y="1622325"/>
            <a:ext cx="12192000" cy="52356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B092145-3A64-1D99-A34B-9765F5CB9E35}"/>
              </a:ext>
            </a:extLst>
          </p:cNvPr>
          <p:cNvSpPr txBox="1"/>
          <p:nvPr/>
        </p:nvSpPr>
        <p:spPr>
          <a:xfrm>
            <a:off x="361746" y="1759974"/>
            <a:ext cx="76712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>
                <a:solidFill>
                  <a:schemeClr val="bg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当たり判定をまとめて効率化</a:t>
            </a:r>
          </a:p>
        </p:txBody>
      </p:sp>
      <p:pic>
        <p:nvPicPr>
          <p:cNvPr id="10" name="図 9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4D7E89D-2784-3EA7-040A-5C9D34EE6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16" y="2667064"/>
            <a:ext cx="4709139" cy="3841292"/>
          </a:xfrm>
          <a:prstGeom prst="rect">
            <a:avLst/>
          </a:prstGeom>
        </p:spPr>
      </p:pic>
      <p:pic>
        <p:nvPicPr>
          <p:cNvPr id="12" name="図 11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2129464-04AC-BCB0-A9BA-C51F60D9C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876" y="2652758"/>
            <a:ext cx="5337808" cy="2470642"/>
          </a:xfrm>
          <a:prstGeom prst="rect">
            <a:avLst/>
          </a:prstGeom>
        </p:spPr>
      </p:pic>
      <p:pic>
        <p:nvPicPr>
          <p:cNvPr id="16" name="図 15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F5F745E-18AD-5C0D-5634-6494377BB4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876" y="5375666"/>
            <a:ext cx="5337808" cy="1029338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285E64B-F5AF-F2EC-3BC2-D106A5907A75}"/>
              </a:ext>
            </a:extLst>
          </p:cNvPr>
          <p:cNvSpPr txBox="1"/>
          <p:nvPr/>
        </p:nvSpPr>
        <p:spPr>
          <a:xfrm>
            <a:off x="6194876" y="6365325"/>
            <a:ext cx="174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↑実際に使う際</a:t>
            </a:r>
          </a:p>
        </p:txBody>
      </p:sp>
    </p:spTree>
    <p:extLst>
      <p:ext uri="{BB962C8B-B14F-4D97-AF65-F5344CB8AC3E}">
        <p14:creationId xmlns:p14="http://schemas.microsoft.com/office/powerpoint/2010/main" val="3670356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飛ぶ, 水, 砂浜, 座る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1CEF19D-933A-1FF8-CBB5-E39319EA5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9" y="2497408"/>
            <a:ext cx="3371250" cy="172952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F931AC9-9460-1B30-5D95-5D0E2CE45E43}"/>
              </a:ext>
            </a:extLst>
          </p:cNvPr>
          <p:cNvSpPr txBox="1"/>
          <p:nvPr/>
        </p:nvSpPr>
        <p:spPr>
          <a:xfrm>
            <a:off x="361745" y="452181"/>
            <a:ext cx="9696660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1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今まで制作してきたゲーム：</a:t>
            </a:r>
          </a:p>
        </p:txBody>
      </p:sp>
      <p:pic>
        <p:nvPicPr>
          <p:cNvPr id="9" name="図 8" descr="背景パター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90F0D22-FC3C-9E11-AB37-65172CDC4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053" y="2469739"/>
            <a:ext cx="3574027" cy="174518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4EE536D-080E-FDE9-81DC-A6B808B0584D}"/>
              </a:ext>
            </a:extLst>
          </p:cNvPr>
          <p:cNvSpPr txBox="1"/>
          <p:nvPr/>
        </p:nvSpPr>
        <p:spPr>
          <a:xfrm>
            <a:off x="9171193" y="452181"/>
            <a:ext cx="2588188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401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1</a:t>
            </a:r>
            <a:r>
              <a:rPr kumimoji="1" lang="ja-JP" altLang="en-US" sz="5401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年次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8E4FAA8-D503-D74B-63C1-085A33D6B6F0}"/>
              </a:ext>
            </a:extLst>
          </p:cNvPr>
          <p:cNvSpPr txBox="1"/>
          <p:nvPr/>
        </p:nvSpPr>
        <p:spPr>
          <a:xfrm>
            <a:off x="146590" y="4359966"/>
            <a:ext cx="388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初めて制作したゲーム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34B0EEE-0ED5-63A2-FAE3-8310CC2C332A}"/>
              </a:ext>
            </a:extLst>
          </p:cNvPr>
          <p:cNvSpPr txBox="1"/>
          <p:nvPr/>
        </p:nvSpPr>
        <p:spPr>
          <a:xfrm>
            <a:off x="3932130" y="4359966"/>
            <a:ext cx="4126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2</a:t>
            </a:r>
            <a:r>
              <a:rPr kumimoji="1" lang="ja-JP" altLang="en-US" sz="28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番目に制作したゲーム</a:t>
            </a:r>
          </a:p>
        </p:txBody>
      </p:sp>
      <p:pic>
        <p:nvPicPr>
          <p:cNvPr id="4" name="図 3" descr="カレンダー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2D38A5F-62B9-ECFC-313D-FBCBAC5B4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813" y="2428300"/>
            <a:ext cx="3269895" cy="167752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13C5613-8F30-5321-BAA8-1FEFEBA5214C}"/>
              </a:ext>
            </a:extLst>
          </p:cNvPr>
          <p:cNvSpPr txBox="1"/>
          <p:nvPr/>
        </p:nvSpPr>
        <p:spPr>
          <a:xfrm>
            <a:off x="7938515" y="4359966"/>
            <a:ext cx="4439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初めて制作した３</a:t>
            </a:r>
            <a:r>
              <a:rPr kumimoji="1" lang="en-US" altLang="ja-JP" sz="28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D</a:t>
            </a:r>
            <a:r>
              <a:rPr kumimoji="1" lang="ja-JP" altLang="en-US" sz="28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4651F09-1F43-7115-D4AD-8BB0452A9E7C}"/>
              </a:ext>
            </a:extLst>
          </p:cNvPr>
          <p:cNvSpPr txBox="1"/>
          <p:nvPr/>
        </p:nvSpPr>
        <p:spPr>
          <a:xfrm>
            <a:off x="484036" y="5061927"/>
            <a:ext cx="29682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魚が主人公のシンプルな</a:t>
            </a:r>
            <a:r>
              <a:rPr kumimoji="1"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STG</a:t>
            </a:r>
            <a:endParaRPr kumimoji="1" lang="ja-JP" altLang="en-US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2D4EB7E-74D6-16D4-19A9-E13A234C1C1B}"/>
              </a:ext>
            </a:extLst>
          </p:cNvPr>
          <p:cNvSpPr txBox="1"/>
          <p:nvPr/>
        </p:nvSpPr>
        <p:spPr>
          <a:xfrm>
            <a:off x="4027807" y="5061931"/>
            <a:ext cx="3691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重力反転が特徴のパズルアクション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827F693-F8DB-75D1-80C3-5811D9E2D66A}"/>
              </a:ext>
            </a:extLst>
          </p:cNvPr>
          <p:cNvSpPr txBox="1"/>
          <p:nvPr/>
        </p:nvSpPr>
        <p:spPr>
          <a:xfrm>
            <a:off x="8266046" y="5061929"/>
            <a:ext cx="35847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迷路の中でチーズを探すゲーム</a:t>
            </a:r>
          </a:p>
        </p:txBody>
      </p:sp>
    </p:spTree>
    <p:extLst>
      <p:ext uri="{BB962C8B-B14F-4D97-AF65-F5344CB8AC3E}">
        <p14:creationId xmlns:p14="http://schemas.microsoft.com/office/powerpoint/2010/main" val="3498152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F5B2384-C537-2905-8ACF-5A7BE426C671}"/>
              </a:ext>
            </a:extLst>
          </p:cNvPr>
          <p:cNvSpPr txBox="1"/>
          <p:nvPr/>
        </p:nvSpPr>
        <p:spPr>
          <a:xfrm>
            <a:off x="416639" y="2310544"/>
            <a:ext cx="1125793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私は</a:t>
            </a:r>
            <a:r>
              <a:rPr kumimoji="1" lang="ja-JP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コミュニケーション能力</a:t>
            </a:r>
            <a:r>
              <a:rPr kumimoji="1" lang="ja-JP" altLang="en-US" sz="16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を磨くことに力を入れました。先輩、先生方ともできるだけ関わり合いを持つように心がけました。私が通っていた専門学校では</a:t>
            </a:r>
            <a:r>
              <a:rPr kumimoji="1" lang="ja-JP" altLang="en-US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ハッカソン</a:t>
            </a:r>
            <a:r>
              <a:rPr kumimoji="1" lang="ja-JP" altLang="en-US" sz="16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やゲーム大会のイベントなどが頻繁に開催されていました。そこで私はコミュニケーション能力を磨く一環として、</a:t>
            </a:r>
            <a:r>
              <a:rPr kumimoji="1" lang="ja-JP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学校で開催されるイベントにはすべて参加することを目標</a:t>
            </a:r>
            <a:r>
              <a:rPr kumimoji="1" lang="ja-JP" altLang="en-US" sz="16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にしていました。そのおかげで人前に出たりする機会も増え、知らない人との関わり合いも増えました。ほかにも</a:t>
            </a:r>
            <a:r>
              <a:rPr lang="en-US" altLang="ja-JP" sz="2400" b="0" i="0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SapporoGameCamp</a:t>
            </a:r>
            <a:r>
              <a:rPr kumimoji="1" lang="ja-JP" altLang="en-US" sz="16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というイベントにも参加しました。そこでは完全に初対面の方たちと２日間でゲームを作るという初めての経験をさせていただきました。さらにありがたいことに</a:t>
            </a:r>
            <a:r>
              <a:rPr kumimoji="1" lang="ja-JP" alt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チームリーダー</a:t>
            </a:r>
            <a:r>
              <a:rPr kumimoji="1" lang="ja-JP" altLang="en-US" sz="1600" dirty="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を任せていただき。たくさんの貴重な経験をさせていただけました。</a:t>
            </a:r>
            <a:endParaRPr kumimoji="1" lang="en-US" altLang="ja-JP" sz="1600" dirty="0">
              <a:solidFill>
                <a:schemeClr val="tx1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endParaRPr kumimoji="1" lang="ja-JP" altLang="en-US" sz="24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C7ABA58-B17B-659C-A181-CBA084DD9ACF}"/>
              </a:ext>
            </a:extLst>
          </p:cNvPr>
          <p:cNvSpPr txBox="1"/>
          <p:nvPr/>
        </p:nvSpPr>
        <p:spPr>
          <a:xfrm>
            <a:off x="366250" y="346276"/>
            <a:ext cx="111571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72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学校生活で力を入れたこと</a:t>
            </a:r>
          </a:p>
        </p:txBody>
      </p:sp>
      <p:pic>
        <p:nvPicPr>
          <p:cNvPr id="14" name="図 13" descr="屋内, 男, 人, 立つ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C05EEE6-A74A-355C-B799-BD45833E8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6" r="13792"/>
          <a:stretch/>
        </p:blipFill>
        <p:spPr>
          <a:xfrm>
            <a:off x="251273" y="4782238"/>
            <a:ext cx="1783621" cy="182308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図 11" descr="屋内, 人, 天井, グループ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E65BF67-DA67-803C-B395-F9CCB9083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67"/>
          <a:stretch/>
        </p:blipFill>
        <p:spPr>
          <a:xfrm>
            <a:off x="2179057" y="5062991"/>
            <a:ext cx="2704474" cy="133161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6" name="図 15" descr="講堂にいる人たち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DB865EA-6798-A239-A758-9691F9F54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12" b="8103"/>
          <a:stretch/>
        </p:blipFill>
        <p:spPr>
          <a:xfrm>
            <a:off x="5027695" y="5021715"/>
            <a:ext cx="2782410" cy="146673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8" name="図 17" descr="人, 屋内, テーブル, グループ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81CD3B4-CE8E-E735-A304-B70509FD8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4" t="14465" r="2089"/>
          <a:stretch/>
        </p:blipFill>
        <p:spPr>
          <a:xfrm>
            <a:off x="8013172" y="4836475"/>
            <a:ext cx="2370967" cy="170048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20" name="図 19" descr="屋内, 男, テーブル, キッチン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CCBFB92-A0A7-145D-61D3-F828A5D6D4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88"/>
          <a:stretch/>
        </p:blipFill>
        <p:spPr>
          <a:xfrm rot="5400000">
            <a:off x="10002034" y="4964084"/>
            <a:ext cx="2378163" cy="116849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32632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クォータブル">
  <a:themeElements>
    <a:clrScheme name="クォータブル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クォータブル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クォータブ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1836</TotalTime>
  <Words>369</Words>
  <Application>Microsoft Office PowerPoint</Application>
  <PresentationFormat>ワイド画面</PresentationFormat>
  <Paragraphs>43</Paragraphs>
  <Slides>8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5" baseType="lpstr">
      <vt:lpstr>HGP創英角ｺﾞｼｯｸUB</vt:lpstr>
      <vt:lpstr>HGS創英角ｺﾞｼｯｸUB</vt:lpstr>
      <vt:lpstr>HG創英角ｺﾞｼｯｸUB</vt:lpstr>
      <vt:lpstr>游ゴシック</vt:lpstr>
      <vt:lpstr>Century Gothic</vt:lpstr>
      <vt:lpstr>Wingdings 2</vt:lpstr>
      <vt:lpstr>クォータブル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大竹　熙</dc:creator>
  <cp:lastModifiedBy>大竹　熙</cp:lastModifiedBy>
  <cp:revision>12</cp:revision>
  <dcterms:created xsi:type="dcterms:W3CDTF">2025-04-11T04:07:49Z</dcterms:created>
  <dcterms:modified xsi:type="dcterms:W3CDTF">2025-05-30T07:12:55Z</dcterms:modified>
</cp:coreProperties>
</file>